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322" r:id="rId3"/>
    <p:sldId id="333" r:id="rId4"/>
    <p:sldId id="334" r:id="rId5"/>
    <p:sldId id="335" r:id="rId6"/>
    <p:sldId id="336" r:id="rId7"/>
    <p:sldId id="337" r:id="rId8"/>
    <p:sldId id="338" r:id="rId9"/>
    <p:sldId id="324" r:id="rId10"/>
    <p:sldId id="326" r:id="rId11"/>
    <p:sldId id="339" r:id="rId12"/>
    <p:sldId id="327" r:id="rId13"/>
    <p:sldId id="328" r:id="rId14"/>
    <p:sldId id="340" r:id="rId15"/>
    <p:sldId id="329" r:id="rId16"/>
    <p:sldId id="330" r:id="rId17"/>
    <p:sldId id="341" r:id="rId18"/>
    <p:sldId id="275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3399FF"/>
    <a:srgbClr val="108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50B2D-D71D-40DF-97B4-80BEA69A36C4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42C34-70CE-4D06-BC7C-17A4F92E7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547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одели машинного обучения</a:t>
            </a:r>
            <a:r>
              <a:rPr lang="ru-RU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</a:t>
            </a:r>
            <a:r>
              <a:rPr lang="ru-RU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нейронных сетей используются в модуле обработки и анализа данных </a:t>
            </a:r>
            <a:r>
              <a:rPr lang="en-US" sz="12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OMSystem</a:t>
            </a:r>
            <a:r>
              <a:rPr lang="en-US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2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153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38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375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49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34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09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20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390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99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780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59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41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16.02.2025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253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10.emf"/><Relationship Id="rId3" Type="http://schemas.openxmlformats.org/officeDocument/2006/relationships/image" Target="../media/image5.emf"/><Relationship Id="rId7" Type="http://schemas.openxmlformats.org/officeDocument/2006/relationships/image" Target="../media/image7.e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5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9.emf"/><Relationship Id="rId5" Type="http://schemas.openxmlformats.org/officeDocument/2006/relationships/image" Target="../media/image6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17673-A929-4F95-AFDE-69CBABEA1E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058" y="1865999"/>
            <a:ext cx="11171352" cy="899688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Лекция 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endParaRPr lang="ru-RU" sz="28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B249F3F-8B2A-1D4C-A0BA-95C3E4721A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481319"/>
              </p:ext>
            </p:extLst>
          </p:nvPr>
        </p:nvGraphicFramePr>
        <p:xfrm>
          <a:off x="2924355" y="4092314"/>
          <a:ext cx="6771736" cy="8075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71736">
                  <a:extLst>
                    <a:ext uri="{9D8B030D-6E8A-4147-A177-3AD203B41FA5}">
                      <a16:colId xmlns:a16="http://schemas.microsoft.com/office/drawing/2014/main" val="2147742503"/>
                    </a:ext>
                  </a:extLst>
                </a:gridCol>
              </a:tblGrid>
              <a:tr h="6987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180340" algn="l"/>
                        </a:tabLst>
                      </a:pPr>
                      <a:r>
                        <a:rPr lang="ru-RU" sz="24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Изучение выявления Вредоносного ПО нейронными сетями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4494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292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941E5-0B86-4D6D-B0AB-FC6188838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Глубокие 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ED3144-1AC0-4AC5-8546-BB8E5742B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6716" y="2180985"/>
            <a:ext cx="11029615" cy="426214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При этом                             является входным вектором,                       - веса соединения каждого уровня,</a:t>
            </a:r>
          </a:p>
          <a:p>
            <a:r>
              <a:rPr lang="ru-RU" dirty="0"/>
              <a:t>                 - вектор смещения. Уровни от       до           образуют скрытые слои,                      является выходным вектором.</a:t>
            </a:r>
          </a:p>
          <a:p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Элементы скрытых и выходных слоев называются нейронами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Они представлены функциями активации, отвечающими за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нелинейное функциональное отображение между входными данными и переменной отклика. Самыми популярными функциями активации являются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сигмоидная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функция, функция гиперболического тангенса (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tanh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выпрямленная линейная единица (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ReLu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и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softmax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Сигмоидная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функция в основном используется на выходном слое в бинарной классификации, так как определяет выходное значение как 0 или 1. Функция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tanh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это улучшенная версия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сигмоидной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функции с разницей лишь в том, что в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tanh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выходные значения находятся в диапазоне от -1 до 1. В скрытых слоях чаще всего применяется функция активации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ReLu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Это приводит к выходному значению 0, если он получает отрицательный вход </a:t>
            </a:r>
            <a:r>
              <a:rPr lang="ru-RU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иначе для положительных входов он возвращает </a:t>
            </a:r>
            <a:r>
              <a:rPr lang="ru-RU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без изменений, подобно линейной функции. </a:t>
            </a:r>
          </a:p>
          <a:p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 </a:t>
            </a:r>
            <a:r>
              <a:rPr lang="ru-RU" sz="1800" b="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softmax</a:t>
            </a:r>
            <a:r>
              <a:rPr lang="ru-RU" sz="1800" b="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применяется в многоклассовой классификации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вычисляя вероятность того, что каждое вхождение принадлежит к заранее определенному классу, и корректирует выходные значения для каждого класса так, чтобы они находились в диапазоне от 0 до 1. Функция </a:t>
            </a:r>
            <a:r>
              <a:rPr lang="ru-RU" sz="1800" b="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softmax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обычно используется только для выходного слоя.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/>
              <a:t> </a:t>
            </a:r>
          </a:p>
        </p:txBody>
      </p:sp>
      <p:sp>
        <p:nvSpPr>
          <p:cNvPr id="13" name="_x0000_tole_rId181" hidden="1">
            <a:extLst>
              <a:ext uri="{FF2B5EF4-FFF2-40B4-BE49-F238E27FC236}">
                <a16:creationId xmlns:a16="http://schemas.microsoft.com/office/drawing/2014/main" id="{1AE59495-13FD-463F-BD24-B47BD9C4D72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_x0000_tole_rId183" hidden="1">
            <a:extLst>
              <a:ext uri="{FF2B5EF4-FFF2-40B4-BE49-F238E27FC236}">
                <a16:creationId xmlns:a16="http://schemas.microsoft.com/office/drawing/2014/main" id="{1218495C-FD8C-4846-90C4-BBE018EDEFE1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2762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_x0000_tole_rId185" hidden="1">
            <a:extLst>
              <a:ext uri="{FF2B5EF4-FFF2-40B4-BE49-F238E27FC236}">
                <a16:creationId xmlns:a16="http://schemas.microsoft.com/office/drawing/2014/main" id="{58DDAAFB-34D8-4AFC-9371-C6408F47E9F9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5143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_x0000_tole_rId187" hidden="1">
            <a:extLst>
              <a:ext uri="{FF2B5EF4-FFF2-40B4-BE49-F238E27FC236}">
                <a16:creationId xmlns:a16="http://schemas.microsoft.com/office/drawing/2014/main" id="{87D2DEA0-8BFB-48E4-95A3-982E31E8F0A2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75247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_x0000_tole_rId189" hidden="1">
            <a:extLst>
              <a:ext uri="{FF2B5EF4-FFF2-40B4-BE49-F238E27FC236}">
                <a16:creationId xmlns:a16="http://schemas.microsoft.com/office/drawing/2014/main" id="{8321FD80-7777-4269-9B89-98E261C0F8ED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99060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_x0000_tole_rId191" hidden="1">
            <a:extLst>
              <a:ext uri="{FF2B5EF4-FFF2-40B4-BE49-F238E27FC236}">
                <a16:creationId xmlns:a16="http://schemas.microsoft.com/office/drawing/2014/main" id="{9A75F189-BCD6-4D2F-A09B-625B5A68134F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2287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_x0000_tole_rId193" hidden="1">
            <a:extLst>
              <a:ext uri="{FF2B5EF4-FFF2-40B4-BE49-F238E27FC236}">
                <a16:creationId xmlns:a16="http://schemas.microsoft.com/office/drawing/2014/main" id="{17F09DAC-72FA-4A14-81AD-528BA2A774A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4668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Rectangle 18">
            <a:extLst>
              <a:ext uri="{FF2B5EF4-FFF2-40B4-BE49-F238E27FC236}">
                <a16:creationId xmlns:a16="http://schemas.microsoft.com/office/drawing/2014/main" id="{3255B480-296B-45DB-9058-9346BB7FA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4267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20">
            <a:extLst>
              <a:ext uri="{FF2B5EF4-FFF2-40B4-BE49-F238E27FC236}">
                <a16:creationId xmlns:a16="http://schemas.microsoft.com/office/drawing/2014/main" id="{B70F0F37-1EE1-4A85-8031-EB363D0D8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6648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22">
            <a:extLst>
              <a:ext uri="{FF2B5EF4-FFF2-40B4-BE49-F238E27FC236}">
                <a16:creationId xmlns:a16="http://schemas.microsoft.com/office/drawing/2014/main" id="{CDC1F504-5DD7-4408-87F5-BAB0DE50E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90300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24">
            <a:extLst>
              <a:ext uri="{FF2B5EF4-FFF2-40B4-BE49-F238E27FC236}">
                <a16:creationId xmlns:a16="http://schemas.microsoft.com/office/drawing/2014/main" id="{E381B321-ED6E-474B-AAD6-F533B1740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141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94FE916B-C66A-49BE-9D63-78AA22AE5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3792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9DC37AA9-2500-4F8A-AC60-733DB6506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6173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" name="Объект 34">
            <a:extLst>
              <a:ext uri="{FF2B5EF4-FFF2-40B4-BE49-F238E27FC236}">
                <a16:creationId xmlns:a16="http://schemas.microsoft.com/office/drawing/2014/main" id="{67BFC958-83C9-4AA0-B18C-15600AD79C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9366" y="2231773"/>
          <a:ext cx="1246366" cy="301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933" imgH="275895" progId="Equation.DSMT4">
                  <p:embed/>
                </p:oleObj>
              </mc:Choice>
              <mc:Fallback>
                <p:oleObj name="Equation" r:id="rId2" imgW="1141933" imgH="275895" progId="Equation.DSMT4">
                  <p:embed/>
                  <p:pic>
                    <p:nvPicPr>
                      <p:cNvPr id="35" name="Объект 34">
                        <a:extLst>
                          <a:ext uri="{FF2B5EF4-FFF2-40B4-BE49-F238E27FC236}">
                            <a16:creationId xmlns:a16="http://schemas.microsoft.com/office/drawing/2014/main" id="{67BFC958-83C9-4AA0-B18C-15600AD79C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29366" y="2231773"/>
                        <a:ext cx="1246366" cy="3016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Объект 35">
            <a:extLst>
              <a:ext uri="{FF2B5EF4-FFF2-40B4-BE49-F238E27FC236}">
                <a16:creationId xmlns:a16="http://schemas.microsoft.com/office/drawing/2014/main" id="{595CF504-951E-4D6C-99F0-4DF2557010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34278" y="2250822"/>
          <a:ext cx="886189" cy="238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5133" imgH="237766" progId="Equation.DSMT4">
                  <p:embed/>
                </p:oleObj>
              </mc:Choice>
              <mc:Fallback>
                <p:oleObj name="Equation" r:id="rId4" imgW="885133" imgH="237766" progId="Equation.DSMT4">
                  <p:embed/>
                  <p:pic>
                    <p:nvPicPr>
                      <p:cNvPr id="36" name="Объект 35">
                        <a:extLst>
                          <a:ext uri="{FF2B5EF4-FFF2-40B4-BE49-F238E27FC236}">
                            <a16:creationId xmlns:a16="http://schemas.microsoft.com/office/drawing/2014/main" id="{595CF504-951E-4D6C-99F0-4DF2557010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34278" y="2250822"/>
                        <a:ext cx="886189" cy="2382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Объект 36">
            <a:extLst>
              <a:ext uri="{FF2B5EF4-FFF2-40B4-BE49-F238E27FC236}">
                <a16:creationId xmlns:a16="http://schemas.microsoft.com/office/drawing/2014/main" id="{282F4880-18F9-49A0-97CB-72C310781A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7438" y="2585762"/>
          <a:ext cx="7715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70760" imgH="237766" progId="Equation.DSMT4">
                  <p:embed/>
                </p:oleObj>
              </mc:Choice>
              <mc:Fallback>
                <p:oleObj name="Equation" r:id="rId6" imgW="770760" imgH="237766" progId="Equation.DSMT4">
                  <p:embed/>
                  <p:pic>
                    <p:nvPicPr>
                      <p:cNvPr id="37" name="Объект 36">
                        <a:extLst>
                          <a:ext uri="{FF2B5EF4-FFF2-40B4-BE49-F238E27FC236}">
                            <a16:creationId xmlns:a16="http://schemas.microsoft.com/office/drawing/2014/main" id="{282F4880-18F9-49A0-97CB-72C310781A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87438" y="2585762"/>
                        <a:ext cx="771525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Объект 37">
            <a:extLst>
              <a:ext uri="{FF2B5EF4-FFF2-40B4-BE49-F238E27FC236}">
                <a16:creationId xmlns:a16="http://schemas.microsoft.com/office/drawing/2014/main" id="{D4573244-438A-48F6-9672-C0DEE717A2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1305" y="2635754"/>
          <a:ext cx="1619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1849" imgH="237766" progId="Equation.DSMT4">
                  <p:embed/>
                </p:oleObj>
              </mc:Choice>
              <mc:Fallback>
                <p:oleObj name="Equation" r:id="rId8" imgW="161849" imgH="237766" progId="Equation.DSMT4">
                  <p:embed/>
                  <p:pic>
                    <p:nvPicPr>
                      <p:cNvPr id="38" name="Объект 37">
                        <a:extLst>
                          <a:ext uri="{FF2B5EF4-FFF2-40B4-BE49-F238E27FC236}">
                            <a16:creationId xmlns:a16="http://schemas.microsoft.com/office/drawing/2014/main" id="{D4573244-438A-48F6-9672-C0DEE717A2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931305" y="2635754"/>
                        <a:ext cx="161925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Объект 38">
            <a:extLst>
              <a:ext uri="{FF2B5EF4-FFF2-40B4-BE49-F238E27FC236}">
                <a16:creationId xmlns:a16="http://schemas.microsoft.com/office/drawing/2014/main" id="{E24416E5-2E1B-4863-907A-ED684C5C85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40904" y="2635753"/>
          <a:ext cx="3143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3987" imgH="237766" progId="Equation.DSMT4">
                  <p:embed/>
                </p:oleObj>
              </mc:Choice>
              <mc:Fallback>
                <p:oleObj name="Equation" r:id="rId10" imgW="313987" imgH="237766" progId="Equation.DSMT4">
                  <p:embed/>
                  <p:pic>
                    <p:nvPicPr>
                      <p:cNvPr id="39" name="Объект 38">
                        <a:extLst>
                          <a:ext uri="{FF2B5EF4-FFF2-40B4-BE49-F238E27FC236}">
                            <a16:creationId xmlns:a16="http://schemas.microsoft.com/office/drawing/2014/main" id="{E24416E5-2E1B-4863-907A-ED684C5C85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540904" y="2635753"/>
                        <a:ext cx="314325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Объект 39">
            <a:extLst>
              <a:ext uri="{FF2B5EF4-FFF2-40B4-BE49-F238E27FC236}">
                <a16:creationId xmlns:a16="http://schemas.microsoft.com/office/drawing/2014/main" id="{CEAFF878-17D2-4708-845C-CB9C143E21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15006" y="2618015"/>
          <a:ext cx="912813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13547" imgH="237766" progId="Equation.DSMT4">
                  <p:embed/>
                </p:oleObj>
              </mc:Choice>
              <mc:Fallback>
                <p:oleObj name="Equation" r:id="rId12" imgW="913547" imgH="237766" progId="Equation.DSMT4">
                  <p:embed/>
                  <p:pic>
                    <p:nvPicPr>
                      <p:cNvPr id="40" name="Объект 39">
                        <a:extLst>
                          <a:ext uri="{FF2B5EF4-FFF2-40B4-BE49-F238E27FC236}">
                            <a16:creationId xmlns:a16="http://schemas.microsoft.com/office/drawing/2014/main" id="{CEAFF878-17D2-4708-845C-CB9C143E21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415006" y="2618015"/>
                        <a:ext cx="912813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77744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DE987-D6A6-D172-E634-4E79C8AD3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00734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Глубокие нейронные сети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32BB3D79-496A-40D1-9550-1C74D0DDE1E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881306" y="2106254"/>
            <a:ext cx="6429387" cy="4124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087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941E5-0B86-4D6D-B0AB-FC6188838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сверточные</a:t>
            </a:r>
            <a:r>
              <a:rPr lang="ru-RU" dirty="0">
                <a:solidFill>
                  <a:srgbClr val="FFC000"/>
                </a:solidFill>
              </a:rPr>
              <a:t> 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ED3144-1AC0-4AC5-8546-BB8E5742B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6716" y="2180985"/>
            <a:ext cx="11029615" cy="4262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</a:t>
            </a:r>
          </a:p>
        </p:txBody>
      </p:sp>
      <p:sp>
        <p:nvSpPr>
          <p:cNvPr id="13" name="_x0000_tole_rId181" hidden="1">
            <a:extLst>
              <a:ext uri="{FF2B5EF4-FFF2-40B4-BE49-F238E27FC236}">
                <a16:creationId xmlns:a16="http://schemas.microsoft.com/office/drawing/2014/main" id="{1AE59495-13FD-463F-BD24-B47BD9C4D72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_x0000_tole_rId183" hidden="1">
            <a:extLst>
              <a:ext uri="{FF2B5EF4-FFF2-40B4-BE49-F238E27FC236}">
                <a16:creationId xmlns:a16="http://schemas.microsoft.com/office/drawing/2014/main" id="{1218495C-FD8C-4846-90C4-BBE018EDEFE1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2762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_x0000_tole_rId185" hidden="1">
            <a:extLst>
              <a:ext uri="{FF2B5EF4-FFF2-40B4-BE49-F238E27FC236}">
                <a16:creationId xmlns:a16="http://schemas.microsoft.com/office/drawing/2014/main" id="{58DDAAFB-34D8-4AFC-9371-C6408F47E9F9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5143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_x0000_tole_rId187" hidden="1">
            <a:extLst>
              <a:ext uri="{FF2B5EF4-FFF2-40B4-BE49-F238E27FC236}">
                <a16:creationId xmlns:a16="http://schemas.microsoft.com/office/drawing/2014/main" id="{87D2DEA0-8BFB-48E4-95A3-982E31E8F0A2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75247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_x0000_tole_rId189" hidden="1">
            <a:extLst>
              <a:ext uri="{FF2B5EF4-FFF2-40B4-BE49-F238E27FC236}">
                <a16:creationId xmlns:a16="http://schemas.microsoft.com/office/drawing/2014/main" id="{8321FD80-7777-4269-9B89-98E261C0F8ED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99060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_x0000_tole_rId191" hidden="1">
            <a:extLst>
              <a:ext uri="{FF2B5EF4-FFF2-40B4-BE49-F238E27FC236}">
                <a16:creationId xmlns:a16="http://schemas.microsoft.com/office/drawing/2014/main" id="{9A75F189-BCD6-4D2F-A09B-625B5A68134F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2287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_x0000_tole_rId193" hidden="1">
            <a:extLst>
              <a:ext uri="{FF2B5EF4-FFF2-40B4-BE49-F238E27FC236}">
                <a16:creationId xmlns:a16="http://schemas.microsoft.com/office/drawing/2014/main" id="{17F09DAC-72FA-4A14-81AD-528BA2A774A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4668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" name="Rectangle 22">
            <a:extLst>
              <a:ext uri="{FF2B5EF4-FFF2-40B4-BE49-F238E27FC236}">
                <a16:creationId xmlns:a16="http://schemas.microsoft.com/office/drawing/2014/main" id="{CDC1F504-5DD7-4408-87F5-BAB0DE50E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90300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24">
            <a:extLst>
              <a:ext uri="{FF2B5EF4-FFF2-40B4-BE49-F238E27FC236}">
                <a16:creationId xmlns:a16="http://schemas.microsoft.com/office/drawing/2014/main" id="{E381B321-ED6E-474B-AAD6-F533B1740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141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94FE916B-C66A-49BE-9D63-78AA22AE5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3792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9DC37AA9-2500-4F8A-AC60-733DB6506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6173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C473DC-1A00-4C67-918F-E2493CF07C8B}"/>
              </a:ext>
            </a:extLst>
          </p:cNvPr>
          <p:cNvSpPr txBox="1"/>
          <p:nvPr/>
        </p:nvSpPr>
        <p:spPr>
          <a:xfrm>
            <a:off x="622301" y="2008787"/>
            <a:ext cx="109473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Сверточные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нейронные</a:t>
            </a:r>
            <a:r>
              <a:rPr lang="kk-KZ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сети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CNN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kk-KZ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один из популярных и часто используемых видов нейронных сетей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приобрётший большую популярность благодаря использованию в задачах классификации и распознавания изображений.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Они применяются при работе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изображениями, в которых фильтр перемещается по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самому изображению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Также сверточные нейронные сети получили распространение и в задачах по распознаванию речи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обработке естественных языков и анализу тональности.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работе с текстовыми данными необходимо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учитывать, что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слова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имеют разную длину, и в векторном представлении их необходимо привести к одинаковой размерности. Для векторного преобразования обычно используются такие вхождения слов, как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Word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vec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Glove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FastText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4281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0664BD-9F2F-454B-80CF-7F792B5C7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12875"/>
          </a:xfrm>
        </p:spPr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сверточные</a:t>
            </a:r>
            <a:r>
              <a:rPr lang="ru-RU" dirty="0">
                <a:solidFill>
                  <a:srgbClr val="FFC000"/>
                </a:solidFill>
              </a:rPr>
              <a:t> нейронные сети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FD3C064-695D-4B0F-B5A1-4FB814EBFE2F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309" y="2145771"/>
            <a:ext cx="6645381" cy="4170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442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8A541F-8C5A-8F69-FC54-C90161ABC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69746"/>
          </a:xfrm>
        </p:spPr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сверточные</a:t>
            </a:r>
            <a:r>
              <a:rPr lang="ru-RU" dirty="0">
                <a:solidFill>
                  <a:srgbClr val="FFC000"/>
                </a:solidFill>
              </a:rPr>
              <a:t> нейронные сети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7E56A905-4F71-D44C-062D-10320F99858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513817" y="2011364"/>
            <a:ext cx="5164365" cy="4469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0399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36CA08-ACB9-46F2-A34B-227169B33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Long </a:t>
            </a:r>
            <a:r>
              <a:rPr lang="ru-RU" dirty="0" err="1">
                <a:solidFill>
                  <a:srgbClr val="FFC000"/>
                </a:solidFill>
              </a:rPr>
              <a:t>short-term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memory</a:t>
            </a:r>
            <a:r>
              <a:rPr lang="en-US" dirty="0">
                <a:solidFill>
                  <a:srgbClr val="FFC000"/>
                </a:solidFill>
              </a:rPr>
              <a:t> -</a:t>
            </a:r>
            <a:r>
              <a:rPr lang="ru-RU" dirty="0">
                <a:solidFill>
                  <a:srgbClr val="FFC000"/>
                </a:solidFill>
              </a:rPr>
              <a:t> LSTM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8D287F2-1A12-42DB-AA7F-3322344B4E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4161921"/>
          </a:xfrm>
        </p:spPr>
        <p:txBody>
          <a:bodyPr/>
          <a:lstStyle/>
          <a:p>
            <a:r>
              <a:rPr lang="ru-RU" dirty="0"/>
              <a:t>Долгая краткосрочная память (Long </a:t>
            </a:r>
            <a:r>
              <a:rPr lang="ru-RU" dirty="0" err="1"/>
              <a:t>short-term</a:t>
            </a:r>
            <a:r>
              <a:rPr lang="ru-RU" dirty="0"/>
              <a:t> </a:t>
            </a:r>
            <a:r>
              <a:rPr lang="ru-RU" dirty="0" err="1"/>
              <a:t>memory</a:t>
            </a:r>
            <a:r>
              <a:rPr lang="en-US" dirty="0"/>
              <a:t> -</a:t>
            </a:r>
            <a:r>
              <a:rPr lang="ru-RU" dirty="0"/>
              <a:t> LSTM) – особая разновидность архитектуры рекуррентных нейронных сетей, способная к обучению долговременным зависимостям. Они были представлены Зеппом </a:t>
            </a:r>
            <a:r>
              <a:rPr lang="ru-RU" dirty="0" err="1"/>
              <a:t>Хохрайтер</a:t>
            </a:r>
            <a:r>
              <a:rPr lang="ru-RU" dirty="0"/>
              <a:t> и Юргеном </a:t>
            </a:r>
            <a:r>
              <a:rPr lang="ru-RU" dirty="0" err="1"/>
              <a:t>Шмидхубером</a:t>
            </a:r>
            <a:r>
              <a:rPr lang="ru-RU" dirty="0"/>
              <a:t> в 1997 году, а затем усовершенствованы и популярно изложены в работах многих других исследователей. Они прекрасно решают целый ряд разнообразных задач и в настоящее время широко используются.</a:t>
            </a:r>
            <a:endParaRPr lang="en-US" dirty="0"/>
          </a:p>
          <a:p>
            <a:r>
              <a:rPr lang="ru-RU" dirty="0"/>
              <a:t>LSTM разработаны специально, чтобы избежать проблемы долговременной зависимости. Запоминание информации на долгие периоды времени – это их обычное поведение, а не что-то, чему они с трудом пытаются обучиться.</a:t>
            </a:r>
            <a:endParaRPr lang="en-US" dirty="0"/>
          </a:p>
          <a:p>
            <a:r>
              <a:rPr lang="ru-RU" dirty="0"/>
              <a:t>Любая рекуррентная нейронная сеть имеет форму цепочки повторяющихся модулей нейронной сети. В обычной RNN структура одного такого модуля очень проста, например, он может представлять собой один слой с функцией активации </a:t>
            </a:r>
            <a:r>
              <a:rPr lang="ru-RU" dirty="0" err="1"/>
              <a:t>tanh</a:t>
            </a:r>
            <a:r>
              <a:rPr lang="ru-RU" dirty="0"/>
              <a:t> (гиперболический тангенс).</a:t>
            </a:r>
          </a:p>
        </p:txBody>
      </p:sp>
    </p:spTree>
    <p:extLst>
      <p:ext uri="{BB962C8B-B14F-4D97-AF65-F5344CB8AC3E}">
        <p14:creationId xmlns:p14="http://schemas.microsoft.com/office/powerpoint/2010/main" val="3071328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F95F61-4973-40A6-B72C-F7F9AA2C8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Long </a:t>
            </a:r>
            <a:r>
              <a:rPr lang="ru-RU" dirty="0" err="1">
                <a:solidFill>
                  <a:srgbClr val="FFC000"/>
                </a:solidFill>
              </a:rPr>
              <a:t>short-term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memory</a:t>
            </a:r>
            <a:r>
              <a:rPr lang="en-US" dirty="0">
                <a:solidFill>
                  <a:srgbClr val="FFC000"/>
                </a:solidFill>
              </a:rPr>
              <a:t> -</a:t>
            </a:r>
            <a:r>
              <a:rPr lang="ru-RU" dirty="0">
                <a:solidFill>
                  <a:srgbClr val="FFC000"/>
                </a:solidFill>
              </a:rPr>
              <a:t> LSTM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D3EDF5-EC05-425B-B91E-0940049EB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136674" cy="3923330"/>
          </a:xfrm>
        </p:spPr>
        <p:txBody>
          <a:bodyPr/>
          <a:lstStyle/>
          <a:p>
            <a:r>
              <a:rPr lang="ru-RU" dirty="0"/>
              <a:t>Структура LSTM также напоминает цепочку, но модули выглядят иначе. Вместо одного слоя нейронной сети они содержат целых четыре, и эти слои взаимодействуют особенным образом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79C4C8A-25D5-4856-B099-F5B470296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067" y="3161241"/>
            <a:ext cx="8593667" cy="322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6219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E7AF42-EBF9-C49F-9360-54412AAD2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892108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Long </a:t>
            </a:r>
            <a:r>
              <a:rPr lang="ru-RU" dirty="0" err="1">
                <a:solidFill>
                  <a:srgbClr val="FFC000"/>
                </a:solidFill>
              </a:rPr>
              <a:t>short-term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memory</a:t>
            </a:r>
            <a:r>
              <a:rPr lang="en-US" dirty="0">
                <a:solidFill>
                  <a:srgbClr val="FFC000"/>
                </a:solidFill>
              </a:rPr>
              <a:t> -</a:t>
            </a:r>
            <a:r>
              <a:rPr lang="ru-RU" dirty="0">
                <a:solidFill>
                  <a:srgbClr val="FFC000"/>
                </a:solidFill>
              </a:rPr>
              <a:t> LSTM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7342FBF-B612-1461-7D3F-815CC1CE6F3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156569" y="2083228"/>
            <a:ext cx="6726957" cy="4045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7918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915823-CEB4-4002-B506-B34EB950C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D8923C-6D9B-49BC-9FB1-F4BE05825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3923330"/>
          </a:xfrm>
        </p:spPr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kk-KZ" sz="3600" dirty="0">
                <a:solidFill>
                  <a:srgbClr val="7030A0"/>
                </a:solidFill>
              </a:rPr>
              <a:t>СПАСИБО ЗА ВНИМАНИЕ</a:t>
            </a:r>
            <a:r>
              <a:rPr lang="en-US" sz="3600" dirty="0">
                <a:solidFill>
                  <a:srgbClr val="7030A0"/>
                </a:solidFill>
              </a:rPr>
              <a:t>!!!</a:t>
            </a:r>
            <a:endParaRPr lang="ru-RU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694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5FD3BB-7BDC-42E9-BF20-6B19DDDFA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4238" y="689900"/>
            <a:ext cx="4281230" cy="834100"/>
          </a:xfrm>
        </p:spPr>
        <p:txBody>
          <a:bodyPr>
            <a:normAutofit/>
          </a:bodyPr>
          <a:lstStyle/>
          <a:p>
            <a:pPr algn="ctr"/>
            <a:r>
              <a:rPr lang="kk-KZ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FD3E74-258A-4073-AB75-F2DADBD7D5F9}"/>
              </a:ext>
            </a:extLst>
          </p:cNvPr>
          <p:cNvSpPr txBox="1"/>
          <p:nvPr/>
        </p:nvSpPr>
        <p:spPr>
          <a:xfrm>
            <a:off x="820208" y="2142124"/>
            <a:ext cx="81967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l">
              <a:buNone/>
            </a:pPr>
            <a:r>
              <a:rPr lang="kk-K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Нейронные сети</a:t>
            </a:r>
            <a:r>
              <a:rPr lang="kk-KZ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k-KZ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Глубокие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нейронные сети 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DNN) </a:t>
            </a:r>
            <a:endParaRPr lang="kk-KZ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Сверточные нейронные сети 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CNN)</a:t>
            </a:r>
            <a:endParaRPr lang="kk-KZ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Рекуррентные нейронные сети 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RNN)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kk-KZ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k-KZ" sz="1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Нейронная сеть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Bidirectional Encoder Representations from Transformers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1612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7035-173B-1BA4-02BE-F43DA63E9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>
                <a:solidFill>
                  <a:srgbClr val="FFC000"/>
                </a:solidFill>
              </a:rPr>
              <a:t>Malware </a:t>
            </a:r>
            <a:r>
              <a:rPr lang="ru-RU" dirty="0">
                <a:solidFill>
                  <a:srgbClr val="FFC000"/>
                </a:solidFill>
              </a:rPr>
              <a:t>с помощью</a:t>
            </a:r>
            <a:r>
              <a:rPr lang="kk-KZ" dirty="0">
                <a:solidFill>
                  <a:srgbClr val="FFC000"/>
                </a:solidFill>
              </a:rPr>
              <a:t> нейронных сетей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CAC7A91-CDA2-659C-D794-7DF6C8DC6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4" y="1989352"/>
            <a:ext cx="11029615" cy="439419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Сбор данных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обучения модели необходима большая выборка файлов и сетевых данных, содержащих как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вредоносное ПО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чистые файлы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данных: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VirusTotal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MalwareBazaar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Malicia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Dataset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базы вредоносного ПО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Логи антивирусов и IDS-систем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Snort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Suricata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Образцы исполняемых файлов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(PE-файлы в Windows, ELF-файлы в Linux)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Сетевой трафик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Wireshark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NetFlow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Типы данных: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Статические признаки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(размер файла,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хеши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секции PE, импортированные библиотеки)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Динамические признаки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(поведение в виртуальной среде, анализ API-вызовов)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Сетевой анализ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(аномалии в HTTP, DNS-запросах, командно-контрольные сервера)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92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7035-173B-1BA4-02BE-F43DA63E9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805844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>
                <a:solidFill>
                  <a:srgbClr val="FFC000"/>
                </a:solidFill>
              </a:rPr>
              <a:t>Malware </a:t>
            </a:r>
            <a:r>
              <a:rPr lang="ru-RU" dirty="0">
                <a:solidFill>
                  <a:srgbClr val="FFC000"/>
                </a:solidFill>
              </a:rPr>
              <a:t>с помощью</a:t>
            </a:r>
            <a:r>
              <a:rPr lang="kk-KZ" dirty="0">
                <a:solidFill>
                  <a:srgbClr val="FFC000"/>
                </a:solidFill>
              </a:rPr>
              <a:t> нейронных сетей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CB62FF4-96DF-B520-2A8C-80BE6723233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469546" y="2259280"/>
            <a:ext cx="9578548" cy="375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861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D350FF-13D2-09A9-FCB7-B8DF7E945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989" y="729658"/>
            <a:ext cx="10917819" cy="788592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>
                <a:solidFill>
                  <a:srgbClr val="FFC000"/>
                </a:solidFill>
              </a:rPr>
              <a:t>Malware </a:t>
            </a:r>
            <a:r>
              <a:rPr lang="ru-RU" dirty="0">
                <a:solidFill>
                  <a:srgbClr val="FFC000"/>
                </a:solidFill>
              </a:rPr>
              <a:t>с помощью</a:t>
            </a:r>
            <a:r>
              <a:rPr lang="kk-KZ" dirty="0">
                <a:solidFill>
                  <a:srgbClr val="FFC000"/>
                </a:solidFill>
              </a:rPr>
              <a:t> нейронных сетей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D0CB19-A9D4-43C7-C63D-C431742CDC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0917818" cy="4023260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Предобработка данных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необходимо очистить и подготовить к обучению.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Удаление дубликатов и выбросов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Приведение категориальных данных к числовому виду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Нормализация признаков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(например,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MinMaxScaler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Feature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Engineering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создание новых признаков (например, частота API-вызовов)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263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760D42-D832-F14F-75E9-46154B9FA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600262"/>
            <a:ext cx="11029616" cy="988332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>
                <a:solidFill>
                  <a:srgbClr val="FFC000"/>
                </a:solidFill>
              </a:rPr>
              <a:t>Malware </a:t>
            </a:r>
            <a:r>
              <a:rPr lang="ru-RU" dirty="0">
                <a:solidFill>
                  <a:srgbClr val="FFC000"/>
                </a:solidFill>
              </a:rPr>
              <a:t>с помощью</a:t>
            </a:r>
            <a:r>
              <a:rPr lang="kk-KZ" dirty="0">
                <a:solidFill>
                  <a:srgbClr val="FFC000"/>
                </a:solidFill>
              </a:rPr>
              <a:t> нейронных сетей</a:t>
            </a:r>
            <a:endParaRPr lang="ru-RU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2A800AD6-E7E0-4400-F8FF-712D6EAA627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734598" y="2106254"/>
            <a:ext cx="6722804" cy="4263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5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08E167-6C0D-FF1B-5B94-6A76ED32B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736833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>
                <a:solidFill>
                  <a:srgbClr val="FFC000"/>
                </a:solidFill>
              </a:rPr>
              <a:t>Malware </a:t>
            </a:r>
            <a:r>
              <a:rPr lang="ru-RU" dirty="0">
                <a:solidFill>
                  <a:srgbClr val="FFC000"/>
                </a:solidFill>
              </a:rPr>
              <a:t>с помощью</a:t>
            </a:r>
            <a:r>
              <a:rPr lang="kk-KZ" dirty="0">
                <a:solidFill>
                  <a:srgbClr val="FFC000"/>
                </a:solidFill>
              </a:rPr>
              <a:t> нейронных сетей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64D60AA-A9AD-FDB7-BDAB-DB53DDD3131C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099096" y="2028615"/>
            <a:ext cx="3993808" cy="4706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456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FBF03C-2829-B772-E049-A488BD4AB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823097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en-US" dirty="0">
                <a:solidFill>
                  <a:srgbClr val="FFC000"/>
                </a:solidFill>
              </a:rPr>
              <a:t>Malware </a:t>
            </a:r>
            <a:r>
              <a:rPr lang="ru-RU" dirty="0">
                <a:solidFill>
                  <a:srgbClr val="FFC000"/>
                </a:solidFill>
              </a:rPr>
              <a:t>с помощью</a:t>
            </a:r>
            <a:r>
              <a:rPr lang="kk-KZ" dirty="0">
                <a:solidFill>
                  <a:srgbClr val="FFC000"/>
                </a:solidFill>
              </a:rPr>
              <a:t> нейронных сетей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E295E3-96D3-B15E-B636-665AF006A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900" y="2330829"/>
            <a:ext cx="10226768" cy="3797513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Разделение данных на обучающую и тестовую выборки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разделяются следующим образом: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Обучающая выборка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70-80% данных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Тестовая выборка (Test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20-30% данных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 можно использовать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кросс-валидацию (k-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fold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cross-validation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более точной оценки моделей.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4240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941E5-0B86-4D6D-B0AB-FC6188838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Глубокие 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ED3144-1AC0-4AC5-8546-BB8E5742B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2" y="2138652"/>
            <a:ext cx="11029615" cy="4262148"/>
          </a:xfrm>
        </p:spPr>
        <p:txBody>
          <a:bodyPr/>
          <a:lstStyle/>
          <a:p>
            <a:r>
              <a:rPr lang="kk-KZ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Глубокие нейронные сети 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DNN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представляют собой модель нейронных сетей с двумя и более скрытыми слоями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Нейронная сеть состоит из входного слоя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содержащего входные данные, скрытых слоев, включающих узлы, называемые нейронами, и выходного слоя, содержащего один или несколько нейронов </a:t>
            </a: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7288B23-FA81-4E18-ADA7-F29776886FD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404" y="3335126"/>
            <a:ext cx="3286125" cy="2660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683606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595</TotalTime>
  <Words>853</Words>
  <Application>Microsoft Office PowerPoint</Application>
  <PresentationFormat>Широкоэкранный</PresentationFormat>
  <Paragraphs>64</Paragraphs>
  <Slides>18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Calibri</vt:lpstr>
      <vt:lpstr>Corbel</vt:lpstr>
      <vt:lpstr>Gill Sans MT</vt:lpstr>
      <vt:lpstr>Times New Roman</vt:lpstr>
      <vt:lpstr>Wingdings 2</vt:lpstr>
      <vt:lpstr>Дивиденд</vt:lpstr>
      <vt:lpstr>Equation</vt:lpstr>
      <vt:lpstr>Лекция 9</vt:lpstr>
      <vt:lpstr>Классификация</vt:lpstr>
      <vt:lpstr>Этапы выявления Malware с помощью нейронных сетей</vt:lpstr>
      <vt:lpstr>Этапы выявления Malware с помощью нейронных сетей</vt:lpstr>
      <vt:lpstr>Этапы выявления Malware с помощью нейронных сетей</vt:lpstr>
      <vt:lpstr>Этапы выявления Malware с помощью нейронных сетей</vt:lpstr>
      <vt:lpstr>Этапы выявления Malware с помощью нейронных сетей</vt:lpstr>
      <vt:lpstr>Этапы выявления Malware с помощью нейронных сетей</vt:lpstr>
      <vt:lpstr>Глубокие нейронные сети</vt:lpstr>
      <vt:lpstr>Глубокие нейронные сети</vt:lpstr>
      <vt:lpstr>Глубокие нейронные сети</vt:lpstr>
      <vt:lpstr>сверточные нейронные сети</vt:lpstr>
      <vt:lpstr>сверточные нейронные сети</vt:lpstr>
      <vt:lpstr>сверточные нейронные сети</vt:lpstr>
      <vt:lpstr>Long short-term memory - LSTM</vt:lpstr>
      <vt:lpstr>Long short-term memory - LSTM</vt:lpstr>
      <vt:lpstr>Long short-term memory - LSTM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DETERMINING WEB APPLICATION VULNERABILITIES USING MACHINE LEARNING METHODS</dc:title>
  <dc:creator>Владислав Карюкин</dc:creator>
  <cp:lastModifiedBy>Владислав Карюкин</cp:lastModifiedBy>
  <cp:revision>40</cp:revision>
  <dcterms:created xsi:type="dcterms:W3CDTF">2023-08-13T17:19:25Z</dcterms:created>
  <dcterms:modified xsi:type="dcterms:W3CDTF">2025-02-16T04:45:59Z</dcterms:modified>
</cp:coreProperties>
</file>